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9922"/>
    <a:srgbClr val="7EB1D3"/>
    <a:srgbClr val="003C59"/>
    <a:srgbClr val="006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75" autoAdjust="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246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43CCE342-904D-41E8-B53C-22540959E04A}" type="datetimeFigureOut">
              <a:rPr lang="en-GB" smtClean="0"/>
              <a:t>19/01/2015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F2D5C1B-09FB-4F3F-9635-A12BB447CF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156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6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9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6387" y="396875"/>
            <a:ext cx="1671638" cy="84518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476" y="396875"/>
            <a:ext cx="4849813" cy="84518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4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1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7301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0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0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5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7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9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B9734-BC7D-1D41-B189-2871A63832F9}" type="datetimeFigureOut">
              <a:rPr lang="en-US" smtClean="0"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1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L.Coates@soton.ac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" y="172650"/>
            <a:ext cx="93254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latin typeface="Georgia"/>
                <a:cs typeface="Georgia"/>
              </a:rPr>
              <a:t>Primary Care and Population Sciences: </a:t>
            </a:r>
          </a:p>
          <a:p>
            <a:r>
              <a:rPr lang="en-GB" sz="2200" b="1" dirty="0" smtClean="0">
                <a:latin typeface="Georgia"/>
                <a:cs typeface="Georgia"/>
              </a:rPr>
              <a:t>PhD Research Presentation Half Day</a:t>
            </a:r>
            <a:endParaRPr lang="en-US" sz="2200" b="1" dirty="0" smtClean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8" y="1007169"/>
            <a:ext cx="5154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Tuesday 20</a:t>
            </a:r>
            <a:r>
              <a:rPr lang="en-GB" sz="1600" b="1" baseline="30000" dirty="0" smtClean="0">
                <a:latin typeface="Georgia"/>
                <a:cs typeface="Georgia"/>
              </a:rPr>
              <a:t>th</a:t>
            </a:r>
            <a:r>
              <a:rPr lang="en-GB" sz="1600" b="1" dirty="0" smtClean="0">
                <a:latin typeface="Georgia"/>
                <a:cs typeface="Georgia"/>
              </a:rPr>
              <a:t> January </a:t>
            </a:r>
            <a:r>
              <a:rPr lang="en-GB" sz="1600" b="1" dirty="0">
                <a:latin typeface="Georgia"/>
                <a:cs typeface="Georgia"/>
              </a:rPr>
              <a:t>2015, LE30, Level E, SGH  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8549" y="6325540"/>
            <a:ext cx="8547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Georgia" pitchFamily="18" charset="0"/>
              </a:rPr>
              <a:t> </a:t>
            </a:r>
            <a:r>
              <a:rPr lang="en-GB" sz="1400" dirty="0" smtClean="0">
                <a:latin typeface="Georgia" pitchFamily="18" charset="0"/>
              </a:rPr>
              <a:t>Please contact Lisa Coates (</a:t>
            </a:r>
            <a:r>
              <a:rPr lang="en-GB" sz="1400" dirty="0" smtClean="0">
                <a:latin typeface="Georgia" pitchFamily="18" charset="0"/>
                <a:hlinkClick r:id="rId2"/>
              </a:rPr>
              <a:t>L.Coates@soton.ac.uk</a:t>
            </a:r>
            <a:r>
              <a:rPr lang="en-GB" sz="1400" dirty="0" smtClean="0">
                <a:latin typeface="Georgia" pitchFamily="18" charset="0"/>
              </a:rPr>
              <a:t>) to confirm </a:t>
            </a:r>
            <a:r>
              <a:rPr lang="en-GB" sz="1400" dirty="0" smtClean="0">
                <a:latin typeface="Georgia" pitchFamily="18" charset="0"/>
              </a:rPr>
              <a:t>your </a:t>
            </a:r>
            <a:r>
              <a:rPr lang="en-GB" sz="1400" dirty="0" smtClean="0">
                <a:latin typeface="Georgia" pitchFamily="18" charset="0"/>
              </a:rPr>
              <a:t>place.</a:t>
            </a:r>
            <a:endParaRPr lang="en-GB" sz="1400" dirty="0">
              <a:latin typeface="Georgia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205273"/>
              </p:ext>
            </p:extLst>
          </p:nvPr>
        </p:nvGraphicFramePr>
        <p:xfrm>
          <a:off x="132298" y="1444976"/>
          <a:ext cx="9726285" cy="4968574"/>
        </p:xfrm>
        <a:graphic>
          <a:graphicData uri="http://schemas.openxmlformats.org/drawingml/2006/table">
            <a:tbl>
              <a:tblPr firstRow="1" firstCol="1" bandRow="1"/>
              <a:tblGrid>
                <a:gridCol w="778565"/>
                <a:gridCol w="2144745"/>
                <a:gridCol w="6802975"/>
              </a:tblGrid>
              <a:tr h="24632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09.00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Prof</a:t>
                      </a:r>
                      <a:r>
                        <a:rPr lang="en-GB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Paul Roderick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Welcome</a:t>
                      </a:r>
                      <a:r>
                        <a:rPr lang="en-GB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and Introduction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09.05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Sara Afshar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Multimorbidity</a:t>
                      </a: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the inequalities of global ageing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09.20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Jeanne</a:t>
                      </a:r>
                      <a:r>
                        <a:rPr lang="en-GB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Trill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Are safety issues concerning the herbal medicinal product </a:t>
                      </a:r>
                      <a:r>
                        <a:rPr lang="en-GB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Arctostaphylos</a:t>
                      </a: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uva-ursi</a:t>
                      </a: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based on distorted evidence relating to ingestion of photographic developing fluid?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09.35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Catherine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Woods</a:t>
                      </a:r>
                      <a:endParaRPr lang="en-GB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A Conversation Analytic Examination of Cancer Helpline Talk</a:t>
                      </a:r>
                      <a:endParaRPr lang="en-GB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09.50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Luke Hodgson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Preventing Hospital Acquired Acute Kidney Injury: a Case Study assessing the impact of an automated clinical prediction rule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10.05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err="1" smtClean="0">
                          <a:solidFill>
                            <a:schemeClr val="tx1"/>
                          </a:solidFill>
                        </a:rPr>
                        <a:t>Pav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</a:rPr>
                        <a:t>Premkumar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Measuring Alcohol and Sexual Health Literacy in Secondary Schools (PhD Education)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2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10.20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Lucy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Dorey</a:t>
                      </a:r>
                      <a:endParaRPr lang="en-GB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Alcohol Dependency into Stable Recovery- An exploration of factors which influence behaviour change following a hospital based detoxification programme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10.35- 11.00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Coffee/Tea</a:t>
                      </a:r>
                      <a:endParaRPr lang="en-GB" sz="14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11.00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Lily Lai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Exploring the use of Chinese Herbal Medicine in primary care for </a:t>
                      </a:r>
                      <a:r>
                        <a:rPr lang="en-GB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oligomenorrhoea</a:t>
                      </a: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and amenorrhoea in polycystic ovary syndrome: A PhD overview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11.15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David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</a:rPr>
                        <a:t>Evenden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The Dementia Project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11.30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Rishi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</a:rPr>
                        <a:t>Pruthi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Exploring Inequity in Renal Transplantation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11.45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Jane Vennik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Implementing </a:t>
                      </a:r>
                      <a:r>
                        <a:rPr lang="en-GB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autoinflation</a:t>
                      </a: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as a treatment for glue ear in primary care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Ben Hopson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Development of a UK liver donor risk index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12:15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Clare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Mcdermott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Feasibility study for a community based intervention</a:t>
                      </a:r>
                      <a:r>
                        <a:rPr lang="en-GB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for severe Chronic Fatigue Syndrome/ME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Prof Paul Roderick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Summary of the morning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12.40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- 13.15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Lunch and Discussion of PhD support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913" y="241300"/>
            <a:ext cx="25812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881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248</Words>
  <Application>Microsoft Office PowerPoint</Application>
  <PresentationFormat>A4 Paper (210x297 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Cousins J.</cp:lastModifiedBy>
  <cp:revision>75</cp:revision>
  <cp:lastPrinted>2012-11-28T09:05:20Z</cp:lastPrinted>
  <dcterms:created xsi:type="dcterms:W3CDTF">2011-10-05T07:52:54Z</dcterms:created>
  <dcterms:modified xsi:type="dcterms:W3CDTF">2015-01-19T10:34:08Z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